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577159E-7237-40D1-A095-204E1CE2F5E7}">
  <a:tblStyle styleId="{E577159E-7237-40D1-A095-204E1CE2F5E7}" styleName="Table_0">
    <a:wholeTbl>
      <a:tcTxStyle b="off" i="off"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F1F9"/>
          </a:solidFill>
        </a:fill>
      </a:tcStyle>
    </a:wholeTbl>
    <a:band1H>
      <a:tcStyle>
        <a:tcBdr/>
        <a:fill>
          <a:solidFill>
            <a:srgbClr val="CEE1F3"/>
          </a:solidFill>
        </a:fill>
      </a:tcStyle>
    </a:band1H>
    <a:band1V>
      <a:tcStyle>
        <a:tcBdr/>
        <a:fill>
          <a:solidFill>
            <a:srgbClr val="CEE1F3"/>
          </a:solidFill>
        </a:fill>
      </a:tcStyle>
    </a:band1V>
    <a:lastCol>
      <a:tcTxStyle b="on" i="off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643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4724400" y="0"/>
            <a:ext cx="3012140" cy="6854063"/>
          </a:xfrm>
          <a:custGeom>
            <a:avLst/>
            <a:gdLst/>
            <a:ahLst/>
            <a:cxnLst/>
            <a:rect l="0" t="0" r="0" b="0"/>
            <a:pathLst>
              <a:path w="3012141" h="6854064" extrusionOk="0">
                <a:moveTo>
                  <a:pt x="2623817" y="0"/>
                </a:moveTo>
                <a:lnTo>
                  <a:pt x="2791741" y="608783"/>
                </a:lnTo>
                <a:lnTo>
                  <a:pt x="1826176" y="1301537"/>
                </a:lnTo>
                <a:lnTo>
                  <a:pt x="2130539" y="2466623"/>
                </a:lnTo>
                <a:lnTo>
                  <a:pt x="1175470" y="3190866"/>
                </a:lnTo>
                <a:lnTo>
                  <a:pt x="1469337" y="4355952"/>
                </a:lnTo>
                <a:lnTo>
                  <a:pt x="493277" y="5080194"/>
                </a:lnTo>
                <a:lnTo>
                  <a:pt x="808135" y="6255776"/>
                </a:lnTo>
                <a:lnTo>
                  <a:pt x="0" y="6854064"/>
                </a:lnTo>
                <a:lnTo>
                  <a:pt x="388325" y="6854064"/>
                </a:lnTo>
                <a:lnTo>
                  <a:pt x="1007545" y="6308258"/>
                </a:lnTo>
                <a:lnTo>
                  <a:pt x="713678" y="5122179"/>
                </a:lnTo>
                <a:lnTo>
                  <a:pt x="1679242" y="4408433"/>
                </a:lnTo>
                <a:lnTo>
                  <a:pt x="1364384" y="3232851"/>
                </a:lnTo>
                <a:lnTo>
                  <a:pt x="2361435" y="2498112"/>
                </a:lnTo>
                <a:lnTo>
                  <a:pt x="2015091" y="1343522"/>
                </a:lnTo>
                <a:lnTo>
                  <a:pt x="3012141" y="608783"/>
                </a:lnTo>
                <a:lnTo>
                  <a:pt x="2833722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4571999" y="0"/>
            <a:ext cx="4546600" cy="6857999"/>
            <a:chOff x="1447" y="0"/>
            <a:chExt cx="2863" cy="4319"/>
          </a:xfrm>
        </p:grpSpPr>
        <p:sp>
          <p:nvSpPr>
            <p:cNvPr id="11" name="Shape 11"/>
            <p:cNvSpPr/>
            <p:nvPr/>
          </p:nvSpPr>
          <p:spPr>
            <a:xfrm>
              <a:off x="1447" y="0"/>
              <a:ext cx="1885" cy="4319"/>
            </a:xfrm>
            <a:custGeom>
              <a:avLst/>
              <a:gdLst/>
              <a:ahLst/>
              <a:cxnLst/>
              <a:rect l="0" t="0" r="0" b="0"/>
              <a:pathLst>
                <a:path w="1886" h="4320" extrusionOk="0">
                  <a:moveTo>
                    <a:pt x="1719" y="0"/>
                  </a:moveTo>
                  <a:lnTo>
                    <a:pt x="1813" y="357"/>
                  </a:lnTo>
                  <a:lnTo>
                    <a:pt x="1194" y="805"/>
                  </a:lnTo>
                  <a:lnTo>
                    <a:pt x="1393" y="1544"/>
                  </a:lnTo>
                  <a:lnTo>
                    <a:pt x="777" y="1991"/>
                  </a:lnTo>
                  <a:lnTo>
                    <a:pt x="972" y="2734"/>
                  </a:lnTo>
                  <a:lnTo>
                    <a:pt x="355" y="3178"/>
                  </a:lnTo>
                  <a:lnTo>
                    <a:pt x="554" y="3921"/>
                  </a:lnTo>
                  <a:lnTo>
                    <a:pt x="0" y="4320"/>
                  </a:lnTo>
                  <a:lnTo>
                    <a:pt x="109" y="4320"/>
                  </a:lnTo>
                  <a:lnTo>
                    <a:pt x="623" y="3948"/>
                  </a:lnTo>
                  <a:lnTo>
                    <a:pt x="430" y="3205"/>
                  </a:lnTo>
                  <a:lnTo>
                    <a:pt x="1045" y="2761"/>
                  </a:lnTo>
                  <a:lnTo>
                    <a:pt x="850" y="2018"/>
                  </a:lnTo>
                  <a:lnTo>
                    <a:pt x="1468" y="1572"/>
                  </a:lnTo>
                  <a:lnTo>
                    <a:pt x="1271" y="830"/>
                  </a:lnTo>
                  <a:lnTo>
                    <a:pt x="1886" y="386"/>
                  </a:lnTo>
                  <a:lnTo>
                    <a:pt x="1788" y="0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A6412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559" y="0"/>
              <a:ext cx="1978" cy="4319"/>
            </a:xfrm>
            <a:custGeom>
              <a:avLst/>
              <a:gdLst/>
              <a:ahLst/>
              <a:cxnLst/>
              <a:rect l="0" t="0" r="0" b="0"/>
              <a:pathLst>
                <a:path w="1979" h="4320" extrusionOk="0">
                  <a:moveTo>
                    <a:pt x="1673" y="0"/>
                  </a:moveTo>
                  <a:lnTo>
                    <a:pt x="1777" y="382"/>
                  </a:lnTo>
                  <a:lnTo>
                    <a:pt x="1160" y="830"/>
                  </a:lnTo>
                  <a:lnTo>
                    <a:pt x="1357" y="1570"/>
                  </a:lnTo>
                  <a:lnTo>
                    <a:pt x="743" y="2016"/>
                  </a:lnTo>
                  <a:lnTo>
                    <a:pt x="936" y="2759"/>
                  </a:lnTo>
                  <a:lnTo>
                    <a:pt x="319" y="3204"/>
                  </a:lnTo>
                  <a:lnTo>
                    <a:pt x="517" y="3947"/>
                  </a:lnTo>
                  <a:lnTo>
                    <a:pt x="0" y="4320"/>
                  </a:lnTo>
                  <a:lnTo>
                    <a:pt x="304" y="4320"/>
                  </a:lnTo>
                  <a:lnTo>
                    <a:pt x="717" y="4025"/>
                  </a:lnTo>
                  <a:lnTo>
                    <a:pt x="521" y="3280"/>
                  </a:lnTo>
                  <a:lnTo>
                    <a:pt x="1136" y="2836"/>
                  </a:lnTo>
                  <a:lnTo>
                    <a:pt x="941" y="2093"/>
                  </a:lnTo>
                  <a:lnTo>
                    <a:pt x="1559" y="1648"/>
                  </a:lnTo>
                  <a:lnTo>
                    <a:pt x="1362" y="905"/>
                  </a:lnTo>
                  <a:lnTo>
                    <a:pt x="1979" y="461"/>
                  </a:lnTo>
                  <a:lnTo>
                    <a:pt x="1859" y="0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38445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090" y="0"/>
              <a:ext cx="1805" cy="4319"/>
            </a:xfrm>
            <a:custGeom>
              <a:avLst/>
              <a:gdLst/>
              <a:ahLst/>
              <a:cxnLst/>
              <a:rect l="0" t="0" r="0" b="0"/>
              <a:pathLst>
                <a:path w="1806" h="4320" extrusionOk="0">
                  <a:moveTo>
                    <a:pt x="1462" y="0"/>
                  </a:moveTo>
                  <a:lnTo>
                    <a:pt x="1604" y="510"/>
                  </a:lnTo>
                  <a:lnTo>
                    <a:pt x="987" y="958"/>
                  </a:lnTo>
                  <a:lnTo>
                    <a:pt x="1183" y="1696"/>
                  </a:lnTo>
                  <a:lnTo>
                    <a:pt x="570" y="2142"/>
                  </a:lnTo>
                  <a:lnTo>
                    <a:pt x="764" y="2885"/>
                  </a:lnTo>
                  <a:lnTo>
                    <a:pt x="147" y="3329"/>
                  </a:lnTo>
                  <a:lnTo>
                    <a:pt x="344" y="4072"/>
                  </a:lnTo>
                  <a:lnTo>
                    <a:pt x="0" y="4320"/>
                  </a:lnTo>
                  <a:lnTo>
                    <a:pt x="304" y="4320"/>
                  </a:lnTo>
                  <a:lnTo>
                    <a:pt x="544" y="4151"/>
                  </a:lnTo>
                  <a:lnTo>
                    <a:pt x="349" y="3406"/>
                  </a:lnTo>
                  <a:lnTo>
                    <a:pt x="965" y="2961"/>
                  </a:lnTo>
                  <a:lnTo>
                    <a:pt x="768" y="2220"/>
                  </a:lnTo>
                  <a:lnTo>
                    <a:pt x="1385" y="1776"/>
                  </a:lnTo>
                  <a:lnTo>
                    <a:pt x="1189" y="1031"/>
                  </a:lnTo>
                  <a:lnTo>
                    <a:pt x="1806" y="586"/>
                  </a:lnTo>
                  <a:lnTo>
                    <a:pt x="1647" y="0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F68C1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463" y="0"/>
              <a:ext cx="1847" cy="4319"/>
            </a:xfrm>
            <a:custGeom>
              <a:avLst/>
              <a:gdLst/>
              <a:ahLst/>
              <a:cxnLst/>
              <a:rect l="0" t="0" r="0" b="0"/>
              <a:pathLst>
                <a:path w="1848" h="4320" extrusionOk="0">
                  <a:moveTo>
                    <a:pt x="1311" y="0"/>
                  </a:moveTo>
                  <a:lnTo>
                    <a:pt x="1475" y="606"/>
                  </a:lnTo>
                  <a:lnTo>
                    <a:pt x="856" y="1055"/>
                  </a:lnTo>
                  <a:lnTo>
                    <a:pt x="1054" y="1794"/>
                  </a:lnTo>
                  <a:lnTo>
                    <a:pt x="439" y="2240"/>
                  </a:lnTo>
                  <a:lnTo>
                    <a:pt x="634" y="2981"/>
                  </a:lnTo>
                  <a:lnTo>
                    <a:pt x="16" y="3428"/>
                  </a:lnTo>
                  <a:lnTo>
                    <a:pt x="215" y="4169"/>
                  </a:lnTo>
                  <a:lnTo>
                    <a:pt x="0" y="4320"/>
                  </a:lnTo>
                  <a:lnTo>
                    <a:pt x="570" y="4320"/>
                  </a:lnTo>
                  <a:lnTo>
                    <a:pt x="584" y="4304"/>
                  </a:lnTo>
                  <a:lnTo>
                    <a:pt x="391" y="3570"/>
                  </a:lnTo>
                  <a:lnTo>
                    <a:pt x="1005" y="3118"/>
                  </a:lnTo>
                  <a:lnTo>
                    <a:pt x="810" y="2380"/>
                  </a:lnTo>
                  <a:lnTo>
                    <a:pt x="1422" y="1936"/>
                  </a:lnTo>
                  <a:lnTo>
                    <a:pt x="1229" y="1193"/>
                  </a:lnTo>
                  <a:lnTo>
                    <a:pt x="1848" y="743"/>
                  </a:lnTo>
                  <a:lnTo>
                    <a:pt x="1650" y="0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A4BDC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995251"/>
            <a:ext cx="52587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48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2648555"/>
            <a:ext cx="5258700" cy="103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-5400000">
            <a:off x="6281180" y="3995181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>
                <a:solidFill>
                  <a:schemeClr val="dk1"/>
                </a:solidFill>
              </a:defRPr>
            </a:lvl1pPr>
            <a:lvl2pPr rtl="0">
              <a:defRPr sz="3600">
                <a:solidFill>
                  <a:schemeClr val="dk1"/>
                </a:solidFill>
              </a:defRPr>
            </a:lvl2pPr>
            <a:lvl3pPr rtl="0">
              <a:defRPr sz="3600">
                <a:solidFill>
                  <a:schemeClr val="dk1"/>
                </a:solidFill>
              </a:defRPr>
            </a:lvl3pPr>
            <a:lvl4pPr rtl="0">
              <a:defRPr sz="3600">
                <a:solidFill>
                  <a:schemeClr val="dk1"/>
                </a:solidFill>
              </a:defRPr>
            </a:lvl4pPr>
            <a:lvl5pPr rtl="0">
              <a:defRPr sz="3600">
                <a:solidFill>
                  <a:schemeClr val="dk1"/>
                </a:solidFill>
              </a:defRPr>
            </a:lvl5pPr>
            <a:lvl6pPr rtl="0">
              <a:defRPr sz="3600">
                <a:solidFill>
                  <a:schemeClr val="dk1"/>
                </a:solidFill>
              </a:defRPr>
            </a:lvl6pPr>
            <a:lvl7pPr rtl="0">
              <a:defRPr sz="3600">
                <a:solidFill>
                  <a:schemeClr val="dk1"/>
                </a:solidFill>
              </a:defRPr>
            </a:lvl7pPr>
            <a:lvl8pPr rtl="0">
              <a:defRPr sz="3600">
                <a:solidFill>
                  <a:schemeClr val="dk1"/>
                </a:solidFill>
              </a:defRPr>
            </a:lvl8pPr>
            <a:lvl9pPr rtl="0"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rot="-5400000">
            <a:off x="6281180" y="3995181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rgbClr val="A5BD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>
                <a:solidFill>
                  <a:srgbClr val="A64128"/>
                </a:solidFill>
              </a:defRPr>
            </a:lvl1pPr>
            <a:lvl2pPr rtl="0">
              <a:defRPr sz="3600">
                <a:solidFill>
                  <a:srgbClr val="A64128"/>
                </a:solidFill>
              </a:defRPr>
            </a:lvl2pPr>
            <a:lvl3pPr rtl="0">
              <a:defRPr sz="3600">
                <a:solidFill>
                  <a:srgbClr val="A64128"/>
                </a:solidFill>
              </a:defRPr>
            </a:lvl3pPr>
            <a:lvl4pPr rtl="0">
              <a:defRPr sz="3600">
                <a:solidFill>
                  <a:srgbClr val="A64128"/>
                </a:solidFill>
              </a:defRPr>
            </a:lvl4pPr>
            <a:lvl5pPr rtl="0">
              <a:defRPr sz="3600">
                <a:solidFill>
                  <a:srgbClr val="A64128"/>
                </a:solidFill>
              </a:defRPr>
            </a:lvl5pPr>
            <a:lvl6pPr rtl="0">
              <a:defRPr sz="3600">
                <a:solidFill>
                  <a:srgbClr val="A64128"/>
                </a:solidFill>
              </a:defRPr>
            </a:lvl6pPr>
            <a:lvl7pPr rtl="0">
              <a:defRPr sz="3600">
                <a:solidFill>
                  <a:srgbClr val="A64128"/>
                </a:solidFill>
              </a:defRPr>
            </a:lvl7pPr>
            <a:lvl8pPr rtl="0">
              <a:defRPr sz="3600">
                <a:solidFill>
                  <a:srgbClr val="A64128"/>
                </a:solidFill>
              </a:defRPr>
            </a:lvl8pPr>
            <a:lvl9pPr rtl="0">
              <a:defRPr sz="3600">
                <a:solidFill>
                  <a:srgbClr val="A64128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>
                <a:solidFill>
                  <a:schemeClr val="dk1"/>
                </a:solidFill>
              </a:defRPr>
            </a:lvl1pPr>
            <a:lvl2pPr rtl="0">
              <a:defRPr>
                <a:solidFill>
                  <a:schemeClr val="dk1"/>
                </a:solidFill>
              </a:defRPr>
            </a:lvl2pPr>
            <a:lvl3pPr rtl="0">
              <a:defRPr>
                <a:solidFill>
                  <a:schemeClr val="dk1"/>
                </a:solidFill>
              </a:defRPr>
            </a:lvl3pPr>
            <a:lvl4pPr rtl="0">
              <a:defRPr>
                <a:solidFill>
                  <a:schemeClr val="dk1"/>
                </a:solidFill>
              </a:defRPr>
            </a:lvl4pPr>
            <a:lvl5pPr rtl="0">
              <a:defRPr>
                <a:solidFill>
                  <a:schemeClr val="dk1"/>
                </a:solidFill>
              </a:defRPr>
            </a:lvl5pPr>
            <a:lvl6pPr rtl="0">
              <a:defRPr>
                <a:solidFill>
                  <a:schemeClr val="dk1"/>
                </a:solidFill>
              </a:defRPr>
            </a:lvl6pPr>
            <a:lvl7pPr rtl="0">
              <a:defRPr>
                <a:solidFill>
                  <a:schemeClr val="dk1"/>
                </a:solidFill>
              </a:defRPr>
            </a:lvl7pPr>
            <a:lvl8pPr rtl="0">
              <a:defRPr>
                <a:solidFill>
                  <a:schemeClr val="dk1"/>
                </a:solidFill>
              </a:defRPr>
            </a:lvl8pPr>
            <a:lvl9pPr rtl="0"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 rot="-5400000">
            <a:off x="6281180" y="3995181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1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1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1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1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1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1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1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1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 rot="10800000">
            <a:off x="7938258" y="0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1657077" y="-1657077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-5400000">
            <a:off x="6281180" y="3995181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179070" algn="l" rtl="0">
              <a:spcBef>
                <a:spcPts val="520"/>
              </a:spcBef>
              <a:buClr>
                <a:schemeClr val="accent3"/>
              </a:buClr>
              <a:buFont typeface="Arial"/>
              <a:buChar char="•"/>
              <a:defRPr sz="2600">
                <a:solidFill>
                  <a:schemeClr val="dk1"/>
                </a:solidFill>
              </a:defRPr>
            </a:lvl1pPr>
            <a:lvl2pPr marL="640080" indent="-182880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1"/>
                </a:solidFill>
              </a:defRPr>
            </a:lvl2pPr>
            <a:lvl3pPr marL="914400" indent="-196850" algn="l" rtl="0">
              <a:spcBef>
                <a:spcPts val="420"/>
              </a:spcBef>
              <a:buClr>
                <a:schemeClr val="accent2"/>
              </a:buClr>
              <a:buFont typeface="Arial"/>
              <a:buChar char="•"/>
              <a:defRPr sz="2100">
                <a:solidFill>
                  <a:schemeClr val="dk1"/>
                </a:solidFill>
              </a:defRPr>
            </a:lvl3pPr>
            <a:lvl4pPr marL="1188720" indent="-160019" algn="l" rtl="0">
              <a:spcBef>
                <a:spcPts val="400"/>
              </a:spcBef>
              <a:buClr>
                <a:schemeClr val="accent3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4pPr>
            <a:lvl5pPr marL="1463040" indent="-167639" algn="l" rtl="0">
              <a:spcBef>
                <a:spcPts val="400"/>
              </a:spcBef>
              <a:buClr>
                <a:schemeClr val="accent4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5pPr>
            <a:lvl6pPr marL="1737360" indent="-159385" algn="l" rtl="0">
              <a:spcBef>
                <a:spcPts val="360"/>
              </a:spcBef>
              <a:buClr>
                <a:schemeClr val="accent5"/>
              </a:buClr>
              <a:buFont typeface="Arial"/>
              <a:buChar char="•"/>
              <a:defRPr sz="1800">
                <a:solidFill>
                  <a:schemeClr val="dk1"/>
                </a:solidFill>
              </a:defRPr>
            </a:lvl6pPr>
            <a:lvl7pPr marL="1920240" indent="-145414" algn="l" rtl="0">
              <a:spcBef>
                <a:spcPts val="320"/>
              </a:spcBef>
              <a:buClr>
                <a:schemeClr val="accent6"/>
              </a:buClr>
              <a:buFont typeface="Arial"/>
              <a:buChar char="•"/>
              <a:defRPr sz="1600" baseline="0">
                <a:solidFill>
                  <a:schemeClr val="dk1"/>
                </a:solidFill>
              </a:defRPr>
            </a:lvl7pPr>
            <a:lvl8pPr marL="2194560" indent="-127635" algn="l" rtl="0">
              <a:spcBef>
                <a:spcPts val="320"/>
              </a:spcBef>
              <a:buClr>
                <a:schemeClr val="dk2"/>
              </a:buClr>
              <a:buFont typeface="Arial"/>
              <a:buChar char="•"/>
              <a:defRPr sz="1600">
                <a:solidFill>
                  <a:schemeClr val="dk1"/>
                </a:solidFill>
              </a:defRPr>
            </a:lvl8pPr>
            <a:lvl9pPr marL="2468880" indent="-128904" algn="l" rtl="0">
              <a:spcBef>
                <a:spcPts val="280"/>
              </a:spcBef>
              <a:buClr>
                <a:schemeClr val="dk2"/>
              </a:buClr>
              <a:buFont typeface="Arial"/>
              <a:buChar char="•"/>
              <a:defRPr sz="1400" baseline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200" b="0" i="0" u="none" strike="noStrike" cap="none" baseline="0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200" b="0" i="0" u="none" strike="noStrike" cap="none" baseline="0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 sz="1200" b="0" i="0" u="none" strike="noStrike" cap="none" baseline="0">
                <a:solidFill>
                  <a:srgbClr val="195D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2338102"/>
            <a:ext cx="1205741" cy="4519896"/>
          </a:xfrm>
          <a:custGeom>
            <a:avLst/>
            <a:gdLst/>
            <a:ahLst/>
            <a:cxnLst/>
            <a:rect l="0" t="0" r="0" b="0"/>
            <a:pathLst>
              <a:path w="1205742" h="4519897" extrusionOk="0">
                <a:moveTo>
                  <a:pt x="924" y="0"/>
                </a:moveTo>
                <a:cubicBezTo>
                  <a:pt x="6351" y="1497993"/>
                  <a:pt x="-3772" y="3021904"/>
                  <a:pt x="1655" y="4519897"/>
                </a:cubicBezTo>
                <a:lnTo>
                  <a:pt x="831272" y="4518403"/>
                </a:lnTo>
                <a:lnTo>
                  <a:pt x="1205742" y="3850819"/>
                </a:lnTo>
                <a:lnTo>
                  <a:pt x="359114" y="3126246"/>
                </a:lnTo>
                <a:lnTo>
                  <a:pt x="880116" y="2173718"/>
                </a:lnTo>
                <a:lnTo>
                  <a:pt x="49768" y="1449145"/>
                </a:lnTo>
                <a:lnTo>
                  <a:pt x="562630" y="480334"/>
                </a:lnTo>
                <a:lnTo>
                  <a:pt x="9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2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indent="-285750" algn="l" rtl="0">
              <a:spcBef>
                <a:spcPts val="480"/>
              </a:spcBef>
              <a:buClr>
                <a:schemeClr val="dk2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indent="-228600" algn="l" rtl="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685800" y="864775"/>
            <a:ext cx="7772400" cy="2205299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buClr>
                <a:srgbClr val="53ECF3"/>
              </a:buClr>
              <a:buSzPct val="25000"/>
              <a:buFont typeface="Calibri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ECE 445</a:t>
            </a:r>
          </a:p>
          <a:p>
            <a:pPr marL="0" marR="0" lvl="0" indent="0" algn="ctr" rtl="0">
              <a:spcBef>
                <a:spcPts val="0"/>
              </a:spcBef>
              <a:buClr>
                <a:srgbClr val="53ECF3"/>
              </a:buClr>
              <a:buSzPct val="25000"/>
              <a:buFont typeface="Calibri"/>
              <a:buNone/>
            </a:pPr>
            <a:r>
              <a:rPr lang="en-US" sz="56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Shopping Cart</a:t>
            </a:r>
          </a:p>
          <a:p>
            <a:endParaRPr lang="en-US" sz="5600" b="1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buClr>
                <a:srgbClr val="000000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Spring 2013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1871700" y="3913907"/>
            <a:ext cx="5400599" cy="256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buClr>
                <a:srgbClr val="000000"/>
              </a:buClr>
              <a:buSzPct val="25000"/>
              <a:buFont typeface="Arial"/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Prof. Carney</a:t>
            </a:r>
          </a:p>
          <a:p>
            <a:pPr lvl="0" algn="ctr" rtl="0">
              <a:buClr>
                <a:srgbClr val="000000"/>
              </a:buClr>
              <a:buSzPct val="25000"/>
              <a:buFont typeface="Arial"/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TA: Mustafa Mukadam</a:t>
            </a:r>
          </a:p>
          <a:p>
            <a:endParaRPr lang="en-US" sz="28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en-US" sz="2800" b="1" i="0" u="none" strike="noStrike" cap="none" baseline="0">
                <a:latin typeface="Calibri"/>
                <a:ea typeface="Calibri"/>
                <a:cs typeface="Calibri"/>
                <a:sym typeface="Calibri"/>
              </a:rPr>
              <a:t>Group #22</a:t>
            </a:r>
          </a:p>
          <a:p>
            <a:pPr marL="0" marR="0" lvl="0" indent="0" algn="ctr" rtl="0">
              <a:buSzPct val="25000"/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Di Fan</a:t>
            </a:r>
            <a:r>
              <a:rPr lang="en-US" sz="2800" b="1" i="0" u="none" strike="noStrike" cap="none" baseline="0">
                <a:latin typeface="Calibri"/>
                <a:ea typeface="Calibri"/>
                <a:cs typeface="Calibri"/>
                <a:sym typeface="Calibri"/>
              </a:rPr>
              <a:t> &amp; Ying He &amp;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Xuyang Yao</a:t>
            </a:r>
          </a:p>
          <a:p>
            <a:endParaRPr lang="en-US" sz="2800" b="1">
              <a:latin typeface="Calibri"/>
              <a:ea typeface="Calibri"/>
              <a:cs typeface="Calibri"/>
              <a:sym typeface="Calibri"/>
            </a:endParaRPr>
          </a:p>
          <a:p>
            <a:endParaRPr lang="en-US" sz="2800" b="1">
              <a:latin typeface="Calibri"/>
              <a:ea typeface="Calibri"/>
              <a:cs typeface="Calibri"/>
              <a:sym typeface="Calibri"/>
            </a:endParaRPr>
          </a:p>
          <a:p>
            <a:endParaRPr lang="en-US"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DC motor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Connection between motor and Arduino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Transistor - add a TIP120 </a:t>
            </a:r>
          </a:p>
          <a:p>
            <a:pPr marL="914400" lvl="0" indent="-361950" rt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to control high-loads </a:t>
            </a:r>
          </a:p>
          <a:p>
            <a:pPr marL="914400" lvl="0" indent="-361950" rt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circuit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Diode - add a D1N4007 to</a:t>
            </a:r>
          </a:p>
          <a:p>
            <a:pPr marL="457200" lvl="0" rt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	 protect transistor from </a:t>
            </a:r>
          </a:p>
          <a:p>
            <a:pPr marL="457200" lvl="0" rt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	 back voltage</a:t>
            </a:r>
          </a:p>
          <a:p>
            <a:endParaRPr lang="en-US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059469" y="2766855"/>
            <a:ext cx="3704080" cy="28670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Control the speed of motor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Use Arduino PWM wave to generate voltage between 0-5V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analogWrite() on a scale of 0-255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Pin 3, 5, 6, 9, 10, 11 can output PWM wave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 piece of code that can make the cart go straight</a:t>
            </a:r>
          </a:p>
          <a:p>
            <a:endParaRPr lang="en-US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2630500" y="4104326"/>
            <a:ext cx="3204792" cy="24055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5516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User Interface</a:t>
            </a:r>
          </a:p>
        </p:txBody>
      </p:sp>
      <p:sp>
        <p:nvSpPr>
          <p:cNvPr id="116" name="Shape 116"/>
          <p:cNvSpPr/>
          <p:nvPr/>
        </p:nvSpPr>
        <p:spPr>
          <a:xfrm>
            <a:off x="1335343" y="1847088"/>
            <a:ext cx="6473313" cy="48230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User Interface</a:t>
            </a:r>
          </a:p>
        </p:txBody>
      </p:sp>
      <p:sp>
        <p:nvSpPr>
          <p:cNvPr id="122" name="Shape 122"/>
          <p:cNvSpPr/>
          <p:nvPr/>
        </p:nvSpPr>
        <p:spPr>
          <a:xfrm>
            <a:off x="163002" y="1960193"/>
            <a:ext cx="8817994" cy="4672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944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 baseline="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User Interface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173787"/>
            <a:ext cx="8229600" cy="438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12-button keypad: 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Buttons 0 – 9 represent 10 different catalogs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“#” – enter; “*” – clear all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7 pins transfer product information to microcontroller (ATmega328)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ATmega328: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Decode signals from keypad and reflect product names onto LCD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Send shopping list to </a:t>
            </a:r>
            <a:r>
              <a:rPr lang="en-US" b="0" i="0" u="none" strike="noStrike" cap="none" baseline="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Arduino</a:t>
            </a: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determination of optimal moving path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LCD screen: 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Display the most recent item entered</a:t>
            </a:r>
          </a:p>
          <a:p>
            <a:endParaRPr lang="en-US" b="0" i="0" u="none" strike="noStrike" cap="none" baseline="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ATmega328 to Arduino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ATmega328 sends out PWM wave from digital pin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3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AnalogWrite: 0 – 255 (0 – zero duty cycle; 255 – 100% duty cycle)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 pass filter transfers PWM wave into analog voltage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from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0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to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5 V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 = 4.8k ohms 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= 1uF</a:t>
            </a:r>
          </a:p>
          <a:p>
            <a:pPr marL="393192" marR="0" lvl="1" indent="-12191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Arduino receives voltage from analog pin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3</a:t>
            </a:r>
          </a:p>
          <a:p>
            <a:pPr marL="640080" marR="0" lvl="1" indent="-259080" algn="l" rtl="0">
              <a:lnSpc>
                <a:spcPct val="115000"/>
              </a:lnSpc>
              <a:spcBef>
                <a:spcPts val="480"/>
              </a:spcBef>
              <a:buClr>
                <a:schemeClr val="accent1"/>
              </a:buClr>
              <a:buSzPct val="76923"/>
              <a:buFont typeface="Arial"/>
              <a:buChar char="•"/>
            </a:pPr>
            <a:r>
              <a:rPr lang="en-US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AnalogRead: 0 - 1023</a:t>
            </a:r>
          </a:p>
        </p:txBody>
      </p:sp>
      <p:sp>
        <p:nvSpPr>
          <p:cNvPr id="135" name="Shape 135"/>
          <p:cNvSpPr/>
          <p:nvPr/>
        </p:nvSpPr>
        <p:spPr>
          <a:xfrm>
            <a:off x="5725616" y="3805807"/>
            <a:ext cx="2667000" cy="152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From ATmega328 to Arduino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971600" y="2204864"/>
          <a:ext cx="7128825" cy="4320475"/>
        </p:xfrm>
        <a:graphic>
          <a:graphicData uri="http://schemas.openxmlformats.org/drawingml/2006/table">
            <a:tbl>
              <a:tblPr firstRow="1" bandRow="1">
                <a:noFill/>
                <a:tableStyleId>{E577159E-7237-40D1-A095-204E1CE2F5E7}</a:tableStyleId>
              </a:tblPr>
              <a:tblGrid>
                <a:gridCol w="2376275"/>
                <a:gridCol w="2376275"/>
                <a:gridCol w="2376275"/>
              </a:tblGrid>
              <a:tr h="649475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Catalogs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Sent</a:t>
                      </a:r>
                      <a:r>
                        <a:rPr lang="en-US" sz="1600" baseline="0"/>
                        <a:t> From ATmega328 (0 - 255)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Received by Arduino (0 - 1023)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Grocery (0)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23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77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Kids (1)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46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157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Books (2)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69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237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Office (3)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92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317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Health (4)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115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393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Beauty (5)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138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469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Sports (6)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161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543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Electronics (7)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184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615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Apparel (8)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207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683</a:t>
                      </a:r>
                    </a:p>
                  </a:txBody>
                  <a:tcPr marL="91450" marR="91450" marT="45725" marB="45725"/>
                </a:tc>
              </a:tr>
              <a:tr h="367100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Home (9)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230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en-US" sz="1600"/>
                        <a:t>751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Ultrasonic Transmitter &amp; Receiver</a:t>
            </a:r>
          </a:p>
        </p:txBody>
      </p:sp>
      <p:sp>
        <p:nvSpPr>
          <p:cNvPr id="147" name="Shape 147"/>
          <p:cNvSpPr/>
          <p:nvPr/>
        </p:nvSpPr>
        <p:spPr>
          <a:xfrm rot="10800000">
            <a:off x="457199" y="2077338"/>
            <a:ext cx="3530742" cy="44885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8" name="Shape 148"/>
          <p:cNvSpPr/>
          <p:nvPr/>
        </p:nvSpPr>
        <p:spPr>
          <a:xfrm>
            <a:off x="4589996" y="2070479"/>
            <a:ext cx="4096803" cy="450224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Ultrasonic Transmitter &amp; Receiver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Self-built ultrasonic transmitter and receiver to implement the indoor positioning system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Triangulation method: three transmitters and two receivers (one for cart and one for customer)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Synchronization of transmitters: all connected to one ATmega328 microcontroller; send out sound waves at different cycles</a:t>
            </a:r>
          </a:p>
          <a:p>
            <a:pPr marL="457200" lvl="0" indent="-38100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Receivers convert wave information into voltage, which is proportional to distance travelled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5516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Ultrasonic Transmitter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Operation frequency: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40 kHz, generated by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timer2 of ATmega328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Transmitter driving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voltage: &lt; 30 V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H-bridge: double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source voltage at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transmitter terminals</a:t>
            </a:r>
          </a:p>
        </p:txBody>
      </p:sp>
      <p:sp>
        <p:nvSpPr>
          <p:cNvPr id="161" name="Shape 161"/>
          <p:cNvSpPr/>
          <p:nvPr/>
        </p:nvSpPr>
        <p:spPr>
          <a:xfrm>
            <a:off x="4108569" y="1718345"/>
            <a:ext cx="4806830" cy="49110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5516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Completed project</a:t>
            </a:r>
          </a:p>
        </p:txBody>
      </p:sp>
      <p:sp>
        <p:nvSpPr>
          <p:cNvPr id="49" name="Shape 49"/>
          <p:cNvSpPr/>
          <p:nvPr/>
        </p:nvSpPr>
        <p:spPr>
          <a:xfrm>
            <a:off x="1543090" y="1857897"/>
            <a:ext cx="6057819" cy="47433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5516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Ultrasonic Receiver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7068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Received sound wave transfers into voltages around a few hundred millivolts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Two LM324 amplifiers in series to amplify voltage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Low pass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filter: eliminate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high frequency 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noises </a:t>
            </a:r>
          </a:p>
        </p:txBody>
      </p:sp>
      <p:sp>
        <p:nvSpPr>
          <p:cNvPr id="168" name="Shape 168"/>
          <p:cNvSpPr/>
          <p:nvPr/>
        </p:nvSpPr>
        <p:spPr>
          <a:xfrm>
            <a:off x="2870751" y="3400096"/>
            <a:ext cx="6178850" cy="3353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Ultrasonic Transmitter &amp; Receiver: Experimental Results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Transmitter:                     Receiver:</a:t>
            </a:r>
          </a:p>
        </p:txBody>
      </p:sp>
      <p:sp>
        <p:nvSpPr>
          <p:cNvPr id="175" name="Shape 175"/>
          <p:cNvSpPr/>
          <p:nvPr/>
        </p:nvSpPr>
        <p:spPr>
          <a:xfrm>
            <a:off x="230728" y="2732081"/>
            <a:ext cx="5875020" cy="36891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6" name="Shape 176"/>
          <p:cNvSpPr/>
          <p:nvPr/>
        </p:nvSpPr>
        <p:spPr>
          <a:xfrm>
            <a:off x="4430262" y="2721387"/>
            <a:ext cx="4582162" cy="371057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Why ultrasonic fails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Receivers only receiver reliable signals when in front of transmitters: sound wave is not omni-directional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Low-frequency noises significantly interfere with desired signals for long distances due to big amplification gains</a:t>
            </a:r>
          </a:p>
          <a:p>
            <a:pPr marL="457200" lvl="0" indent="-38100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Indoor positioning system: crazy sound wave reflections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6839225" y="482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5496175" y="482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235300" y="482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992275" y="482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1673075" y="4827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939900" y="304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6839225" y="304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487850" y="304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191000" y="304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78650" y="3255300"/>
            <a:ext cx="642900" cy="678599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Navigation System</a:t>
            </a:r>
          </a:p>
        </p:txBody>
      </p:sp>
      <p:sp>
        <p:nvSpPr>
          <p:cNvPr id="198" name="Shape 198"/>
          <p:cNvSpPr/>
          <p:nvPr/>
        </p:nvSpPr>
        <p:spPr>
          <a:xfrm>
            <a:off x="1673075" y="3048000"/>
            <a:ext cx="762000" cy="10931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/>
              <a:t>Model setup</a:t>
            </a:r>
          </a:p>
          <a:p>
            <a:pPr marL="0" lvl="0" indent="0" rtl="0">
              <a:buNone/>
            </a:pPr>
            <a:r>
              <a:rPr lang="en-US"/>
              <a:t>  </a:t>
            </a:r>
          </a:p>
          <a:p>
            <a:pPr marL="0" lvl="0" indent="0" rtl="0">
              <a:buNone/>
            </a:pPr>
            <a:r>
              <a:rPr lang="en-US"/>
              <a:t>           Shelf</a:t>
            </a:r>
          </a:p>
          <a:p>
            <a:pPr marL="0" lvl="0" indent="0" rtl="0">
              <a:buNone/>
            </a:pPr>
            <a:r>
              <a:rPr lang="en-US"/>
              <a:t> Cart      1           4           5           8            9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lvl="0" indent="0" rtl="0">
              <a:buNone/>
            </a:pPr>
            <a:r>
              <a:rPr lang="en-US"/>
              <a:t>              2           3           6           7          10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Navigation system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5250" lvl="0" indent="0" rtl="0">
              <a:lnSpc>
                <a:spcPct val="115000"/>
              </a:lnSpc>
              <a:buNone/>
            </a:pPr>
            <a:r>
              <a:rPr lang="en-US" sz="2400"/>
              <a:t>
</a:t>
            </a:r>
          </a:p>
        </p:txBody>
      </p:sp>
      <p:sp>
        <p:nvSpPr>
          <p:cNvPr id="206" name="Shape 206"/>
          <p:cNvSpPr/>
          <p:nvPr/>
        </p:nvSpPr>
        <p:spPr>
          <a:xfrm>
            <a:off x="159651" y="1935480"/>
            <a:ext cx="8717011" cy="47784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Navigation System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Advantages: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Accurately bring customer to where desired product is located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Determine the shortest path that covers all products selected</a:t>
            </a:r>
          </a:p>
          <a:p>
            <a:pPr marL="914400" lvl="1" indent="-381000" rtl="0">
              <a:lnSpc>
                <a:spcPct val="115000"/>
              </a:lnSpc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Collision avoidance - sensor detecting obstacles within 20 cm along the way. If obstacles detected, modify cart direction by 15 degrees in left or right</a:t>
            </a:r>
          </a:p>
          <a:p>
            <a:pPr marL="914400" lvl="1" indent="-381000">
              <a:lnSpc>
                <a:spcPct val="115000"/>
              </a:lnSpc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Alarm system - alarm sent to customer while cart is trapped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2468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RF Transceiver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457200" y="14782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RFM12B Wireless Transceiver</a:t>
            </a:r>
          </a:p>
          <a:p>
            <a:pPr marL="914400" lvl="1" indent="-381000" rtl="0">
              <a:lnSpc>
                <a:spcPct val="115000"/>
              </a:lnSpc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Directional transmission</a:t>
            </a:r>
          </a:p>
          <a:p>
            <a:pPr marL="914400" lvl="1" indent="-381000" rtl="0">
              <a:lnSpc>
                <a:spcPct val="115000"/>
              </a:lnSpc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Three channels: 433MHz, </a:t>
            </a:r>
          </a:p>
          <a:p>
            <a:pPr marL="457200" lvl="0" rtl="0">
              <a:lnSpc>
                <a:spcPct val="115000"/>
              </a:lnSpc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        868MHz and 915MHz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High data rate (1.2 kbps),</a:t>
            </a:r>
          </a:p>
          <a:p>
            <a:pPr marL="457200" lv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        stable performance</a:t>
            </a:r>
          </a:p>
        </p:txBody>
      </p:sp>
      <p:sp>
        <p:nvSpPr>
          <p:cNvPr id="219" name="Shape 219"/>
          <p:cNvSpPr/>
          <p:nvPr/>
        </p:nvSpPr>
        <p:spPr>
          <a:xfrm>
            <a:off x="208810" y="4419923"/>
            <a:ext cx="2850401" cy="22894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20" name="Shape 220"/>
          <p:cNvSpPr/>
          <p:nvPr/>
        </p:nvSpPr>
        <p:spPr>
          <a:xfrm>
            <a:off x="5348296" y="1357384"/>
            <a:ext cx="3602166" cy="53520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RF Transceiver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Pin assignment</a:t>
            </a:r>
          </a:p>
          <a:p>
            <a:pPr marL="0" lvl="0" indent="0" rtl="0"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    </a:t>
            </a:r>
          </a:p>
        </p:txBody>
      </p:sp>
      <p:sp>
        <p:nvSpPr>
          <p:cNvPr id="227" name="Shape 227"/>
          <p:cNvSpPr/>
          <p:nvPr/>
        </p:nvSpPr>
        <p:spPr>
          <a:xfrm>
            <a:off x="2099675" y="2809327"/>
            <a:ext cx="5128229" cy="31714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RF Transceiver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How transceiver connects to Arduino</a:t>
            </a:r>
          </a:p>
          <a:p>
            <a:endParaRPr lang="en-US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00987" y="2666880"/>
            <a:ext cx="6276975" cy="365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RF Transceiver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Transmitter - installed on the cart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Generate and send an alarm signal when the cart is trapped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Stop sending signal when the cart is not trapped</a:t>
            </a:r>
          </a:p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Receiver - held by customer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The LED will blink when the alarm signal is received</a:t>
            </a:r>
          </a:p>
          <a:p>
            <a:pPr marL="914400" lvl="1" indent="-381000" rtl="0"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Stop blinking when no signal is coming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Introduction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
Shopping carts served only simple purposes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Cost human labor to p</a:t>
            </a:r>
            <a:r>
              <a:rPr lang="en-US" sz="240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ush heavy shopping cart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Risk of collision with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customers and other carts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Difficult to locate specific products in large store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Motivated to build a smart shopping cart that moves automatically and included navigation function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References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http://playground.arduino.cc/Code/Keypad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http://www.instructables.com/id/Simple-Arduino-and-HC-SR04-Example/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http://arduino.cc/en/Tutorial/LiquidCrystal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http://www.kerrywong.com/2011/01/22/a-sensitive-diy-ultrasonic-range-sensor/</a:t>
            </a:r>
          </a:p>
          <a:p>
            <a:pPr marL="457200" lvl="0" indent="-381000" rtl="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http://lowpowerlab.com/blog/tag/rfm12b/</a:t>
            </a:r>
          </a:p>
          <a:p>
            <a:pPr marL="457200" lvl="0" indent="-381000">
              <a:lnSpc>
                <a:spcPct val="115000"/>
              </a:lnSpc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http://luckylarry.co.uk/arduino-projects/arduino-control-a-dc-motor-with-potentiometer-and-multiple-power-supplies/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5777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3600"/>
              <a:t>Special Thanks to:</a:t>
            </a:r>
          </a:p>
          <a:p>
            <a:pPr lvl="0" rtl="0">
              <a:buNone/>
            </a:pPr>
            <a:r>
              <a:rPr lang="en-US" sz="3600"/>
              <a:t>Service Shop &amp; Machine Shop!!!</a:t>
            </a:r>
          </a:p>
          <a:p>
            <a:endParaRPr lang="en-US" sz="3600"/>
          </a:p>
          <a:p>
            <a:pPr lvl="0" algn="ctr" rtl="0">
              <a:buNone/>
            </a:pPr>
            <a:r>
              <a:rPr lang="en-US" sz="6000"/>
              <a:t>Thank you for listening</a:t>
            </a:r>
          </a:p>
          <a:p>
            <a:endParaRPr lang="en-US" sz="6000"/>
          </a:p>
          <a:p>
            <a:pPr lvl="0" algn="ctr" rtl="0">
              <a:buNone/>
            </a:pPr>
            <a:r>
              <a:rPr lang="en-US" sz="4800"/>
              <a:t>Questions？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Features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96153"/>
              <a:buFont typeface="Arial"/>
              <a:buChar char="•"/>
            </a:pPr>
            <a:r>
              <a:rPr lang="en-US" sz="26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
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Sensors with minimum detection radius of 0.2 m 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 CPU calculation speed for rapid moving decision 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Enclosed store map and product catalogs intended for searching function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RF transceivers update cart information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-579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</a:p>
        </p:txBody>
      </p:sp>
      <p:sp>
        <p:nvSpPr>
          <p:cNvPr id="67" name="Shape 67"/>
          <p:cNvSpPr/>
          <p:nvPr/>
        </p:nvSpPr>
        <p:spPr>
          <a:xfrm>
            <a:off x="4432800" y="399287"/>
            <a:ext cx="4320479" cy="44835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8" name="Shape 68"/>
          <p:cNvSpPr/>
          <p:nvPr/>
        </p:nvSpPr>
        <p:spPr>
          <a:xfrm>
            <a:off x="700893" y="1263304"/>
            <a:ext cx="2180456" cy="3619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9" name="Shape 69"/>
          <p:cNvSpPr/>
          <p:nvPr/>
        </p:nvSpPr>
        <p:spPr>
          <a:xfrm>
            <a:off x="1128901" y="5086919"/>
            <a:ext cx="6886195" cy="155061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4500"/>
              <a:t>Main Requirements and Verification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Eight AA batteries provide 11 - 13 V dc voltage</a:t>
            </a:r>
          </a:p>
          <a:p>
            <a:pPr marL="457200" lvl="0" indent="-419100" rtl="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RF transceivers work at 433 MHz channel with 1 - 1.4 kbps data rate</a:t>
            </a:r>
          </a:p>
          <a:p>
            <a:pPr marL="457200" lvl="0" indent="-419100" rtl="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Percentage error of cart turning angle cannot exceed 10%</a:t>
            </a:r>
          </a:p>
          <a:p>
            <a:pPr marL="457200" lvl="0" indent="-419100" rtl="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Sensors precisely detect obstacles within 18 - 22 cm</a:t>
            </a:r>
          </a:p>
          <a:p>
            <a:pPr marL="457200" lvl="0" indent="-419100" rtl="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LCD refreshed within 0.5 s after user input</a:t>
            </a:r>
          </a:p>
          <a:p>
            <a:pPr marL="457200" lvl="0" indent="-419100">
              <a:lnSpc>
                <a:spcPct val="115000"/>
              </a:lnSpc>
              <a:buClr>
                <a:schemeClr val="accent3"/>
              </a:buClr>
              <a:buSzPct val="208333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Microcontroller determines optimal route in 5 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/>
              <a:t>Sensor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HC-SR04 Ultrasonic Sensor</a:t>
            </a:r>
          </a:p>
          <a:p>
            <a:pPr marL="457200" lvl="0" indent="-3810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Three sensors to detect front, left and right objects</a:t>
            </a:r>
          </a:p>
        </p:txBody>
      </p:sp>
      <p:sp>
        <p:nvSpPr>
          <p:cNvPr id="82" name="Shape 82"/>
          <p:cNvSpPr/>
          <p:nvPr/>
        </p:nvSpPr>
        <p:spPr>
          <a:xfrm>
            <a:off x="619125" y="2966475"/>
            <a:ext cx="8067675" cy="367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Calculate distance between objects and sensor using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 time/2 × speed of sound in air = distance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Set 20cm a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safety distance</a:t>
            </a:r>
          </a:p>
          <a:p>
            <a:pPr marL="274320" marR="0" lvl="0" indent="-27432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041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Report to customer through RF transceivers when cart is blocked</a:t>
            </a:r>
          </a:p>
          <a:p>
            <a:endParaRPr lang="en-US" sz="2400">
              <a:latin typeface="Georgia"/>
              <a:ea typeface="Georgia"/>
              <a:cs typeface="Georgia"/>
              <a:sym typeface="Georgia"/>
            </a:endParaRPr>
          </a:p>
          <a:p>
            <a:endParaRPr lang="en-US"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899591" y="3001143"/>
            <a:ext cx="4104455" cy="1800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DC Motor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12V DC supply 62.5: 1 motor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Eight 1.5V batteries to power two DC motors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Lower speed but higher power - trade-off between power and speed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520"/>
              </a:spcBef>
              <a:buClr>
                <a:schemeClr val="accent1"/>
              </a:buClr>
              <a:buSzPct val="92307"/>
              <a:buFont typeface="Courier New"/>
              <a:buChar char="o"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Rotary encoder installed to the wheels to get simple feedback</a:t>
            </a:r>
          </a:p>
          <a:p>
            <a:endParaRPr lang="en-US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937281" y="4332987"/>
            <a:ext cx="3749518" cy="19916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>
  <a:themeElements>
    <a:clrScheme name="Custom 424">
      <a:dk1>
        <a:srgbClr val="B0271C"/>
      </a:dk1>
      <a:lt1>
        <a:srgbClr val="FFE8BB"/>
      </a:lt1>
      <a:dk2>
        <a:srgbClr val="374252"/>
      </a:dk2>
      <a:lt2>
        <a:srgbClr val="A5BDC0"/>
      </a:lt2>
      <a:accent1>
        <a:srgbClr val="C0974D"/>
      </a:accent1>
      <a:accent2>
        <a:srgbClr val="E49C5F"/>
      </a:accent2>
      <a:accent3>
        <a:srgbClr val="5D7372"/>
      </a:accent3>
      <a:accent4>
        <a:srgbClr val="B92C00"/>
      </a:accent4>
      <a:accent5>
        <a:srgbClr val="804000"/>
      </a:accent5>
      <a:accent6>
        <a:srgbClr val="A49D80"/>
      </a:accent6>
      <a:hlink>
        <a:srgbClr val="B0271C"/>
      </a:hlink>
      <a:folHlink>
        <a:srgbClr val="5B5F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964</Words>
  <Application>Microsoft Macintosh PowerPoint</Application>
  <PresentationFormat>全屏显示(4:3)</PresentationFormat>
  <Paragraphs>194</Paragraphs>
  <Slides>31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/>
      <vt:lpstr>ECE 445 Smart Shopping Cart  Spring 2013</vt:lpstr>
      <vt:lpstr>Completed project</vt:lpstr>
      <vt:lpstr>Introduction</vt:lpstr>
      <vt:lpstr>Features</vt:lpstr>
      <vt:lpstr>Block Diagram</vt:lpstr>
      <vt:lpstr>Main Requirements and Verification</vt:lpstr>
      <vt:lpstr>Sensor</vt:lpstr>
      <vt:lpstr>Sensor</vt:lpstr>
      <vt:lpstr>DC Motor</vt:lpstr>
      <vt:lpstr>DC motor</vt:lpstr>
      <vt:lpstr>Control the speed of motor</vt:lpstr>
      <vt:lpstr>User Interface</vt:lpstr>
      <vt:lpstr>User Interface</vt:lpstr>
      <vt:lpstr>User Interface</vt:lpstr>
      <vt:lpstr>From ATmega328 to Arduino</vt:lpstr>
      <vt:lpstr>From ATmega328 to Arduino</vt:lpstr>
      <vt:lpstr>Ultrasonic Transmitter &amp; Receiver</vt:lpstr>
      <vt:lpstr>Ultrasonic Transmitter &amp; Receiver</vt:lpstr>
      <vt:lpstr>Ultrasonic Transmitter</vt:lpstr>
      <vt:lpstr>Ultrasonic Receiver</vt:lpstr>
      <vt:lpstr>Ultrasonic Transmitter &amp; Receiver: Experimental Results</vt:lpstr>
      <vt:lpstr>Why ultrasonic fails</vt:lpstr>
      <vt:lpstr>Navigation System</vt:lpstr>
      <vt:lpstr>Navigation system</vt:lpstr>
      <vt:lpstr>Navigation System</vt:lpstr>
      <vt:lpstr>RF Transceiver</vt:lpstr>
      <vt:lpstr>RF Transceiver</vt:lpstr>
      <vt:lpstr>RF Transceiver</vt:lpstr>
      <vt:lpstr>RF Transceiver</vt:lpstr>
      <vt:lpstr>References</vt:lpstr>
      <vt:lpstr>Special Thanks to: Service Shop &amp; Machine Shop!!!  Thank you for listening  Questions？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445 Smart Shopping Cart  Spring 2013</dc:title>
  <cp:lastModifiedBy>Ying He</cp:lastModifiedBy>
  <cp:revision>2</cp:revision>
  <dcterms:modified xsi:type="dcterms:W3CDTF">2013-04-25T15:25:26Z</dcterms:modified>
</cp:coreProperties>
</file>